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Ubuntu Light"/>
      <p:regular r:id="rId33"/>
      <p:bold r:id="rId34"/>
      <p:italic r:id="rId35"/>
      <p:boldItalic r:id="rId36"/>
    </p:embeddedFont>
    <p:embeddedFont>
      <p:font typeface="Ubuntu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gL0Ld/hHbEVYSSYYAzCfiKsZh+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CDDA32-D5AF-476C-BC8C-1AD088CB9DA4}">
  <a:tblStyle styleId="{A8CDDA32-D5AF-476C-BC8C-1AD088CB9D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9FF"/>
          </a:solidFill>
        </a:fill>
      </a:tcStyle>
    </a:wholeTbl>
    <a:band1H>
      <a:tcTxStyle/>
      <a:tcStyle>
        <a:fill>
          <a:solidFill>
            <a:srgbClr val="D3D1FF"/>
          </a:solidFill>
        </a:fill>
      </a:tcStyle>
    </a:band1H>
    <a:band2H>
      <a:tcTxStyle/>
    </a:band2H>
    <a:band1V>
      <a:tcTxStyle/>
      <a:tcStyle>
        <a:fill>
          <a:solidFill>
            <a:srgbClr val="D3D1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buntuLigh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buntuLight-italic.fntdata"/><Relationship Id="rId12" Type="http://schemas.openxmlformats.org/officeDocument/2006/relationships/slide" Target="slides/slide6.xml"/><Relationship Id="rId34" Type="http://schemas.openxmlformats.org/officeDocument/2006/relationships/font" Target="fonts/UbuntuLight-bold.fntdata"/><Relationship Id="rId15" Type="http://schemas.openxmlformats.org/officeDocument/2006/relationships/slide" Target="slides/slide9.xml"/><Relationship Id="rId37" Type="http://schemas.openxmlformats.org/officeDocument/2006/relationships/font" Target="fonts/Ubuntu-regular.fntdata"/><Relationship Id="rId14" Type="http://schemas.openxmlformats.org/officeDocument/2006/relationships/slide" Target="slides/slide8.xml"/><Relationship Id="rId36" Type="http://schemas.openxmlformats.org/officeDocument/2006/relationships/font" Target="fonts/Ubuntu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Ubuntu-italic.fntdata"/><Relationship Id="rId16" Type="http://schemas.openxmlformats.org/officeDocument/2006/relationships/slide" Target="slides/slide10.xml"/><Relationship Id="rId38" Type="http://schemas.openxmlformats.org/officeDocument/2006/relationships/font" Target="fonts/Ubuntu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hyperlink" Target="https://lenguajecss.com/css/gradientes/linear-gradient/" TargetMode="External"/><Relationship Id="rId7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lenguajecss.com/css/colores/funcion-hwb/" TargetMode="External"/><Relationship Id="rId10" Type="http://schemas.openxmlformats.org/officeDocument/2006/relationships/hyperlink" Target="https://lenguajecss.com/css/colores/funcion-hsl/" TargetMode="External"/><Relationship Id="rId13" Type="http://schemas.openxmlformats.org/officeDocument/2006/relationships/hyperlink" Target="https://lenguajecss.com/css/colores/funcion-lch/" TargetMode="External"/><Relationship Id="rId12" Type="http://schemas.openxmlformats.org/officeDocument/2006/relationships/hyperlink" Target="https://lenguajecss.com/css/colores/funcion-la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9" Type="http://schemas.openxmlformats.org/officeDocument/2006/relationships/hyperlink" Target="https://lenguajecss.com/css/colores/formato-hexadecimal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hyperlink" Target="https://lenguajecss.com/css/colores/colores-css/#palabras-clave-de-color" TargetMode="External"/><Relationship Id="rId8" Type="http://schemas.openxmlformats.org/officeDocument/2006/relationships/hyperlink" Target="https://lenguajecss.com/css/colores/funcion-rgb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developer.mozilla.org/es/docs/Web/CSS/color_value" TargetMode="External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lenguajecss.com/css/colores/codigos-color/#canales-alfa" TargetMode="External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Bordes y rellenos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Margin</a:t>
            </a:r>
            <a:endParaRPr b="0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578457" y="1366558"/>
            <a:ext cx="106461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En el modelo de cajas, los </a:t>
            </a:r>
            <a:r>
              <a:rPr b="1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márgenes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r>
              <a:rPr b="0" i="0" lang="es-CO" sz="1600" u="none" cap="none" strike="noStrike">
                <a:solidFill>
                  <a:srgbClr val="181E4B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b="0" i="0" lang="es-CO" sz="1600" u="none" cap="none" strike="noStrike">
                <a:solidFill>
                  <a:srgbClr val="181E4B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son los espacios exteriores de un elemento. Es decir, el espacio que hay entre el borde de un elemento y su exterior.</a:t>
            </a:r>
            <a:endParaRPr b="0" i="0" sz="16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88" name="Google Shape;188;p34"/>
          <p:cNvGraphicFramePr/>
          <p:nvPr/>
        </p:nvGraphicFramePr>
        <p:xfrm>
          <a:off x="2032000" y="27032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2142425"/>
                <a:gridCol w="1921575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margin-top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tamaño de margen superior.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margin-left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tamaño de margen a la izquierda.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margin-right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tamaño de margen a la derecha.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margin-bottom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SIZE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tamaño de margen inferior.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3384023" y="1351528"/>
            <a:ext cx="6793647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Hay que recordar diferenciar bien un </a:t>
            </a: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margin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de un </a:t>
            </a: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padding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puesto que no son la misma cosa. Los rellenos </a:t>
            </a: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(padding)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son los espacios que hay entre los bordes del elemento en cuestión y el contenido del elemento (por la parte interior). Mientras que los márgenes </a:t>
            </a: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(margin)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son los espacios que hay entre los bordes del elemento en cuestión y los bordes de otros elementos (parte exterior).</a:t>
            </a:r>
            <a:endParaRPr/>
          </a:p>
        </p:txBody>
      </p:sp>
      <p:sp>
        <p:nvSpPr>
          <p:cNvPr id="196" name="Google Shape;196;p35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10069509" y="4243243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6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Bordes y rellenos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Margin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1276" y="2099413"/>
            <a:ext cx="4909447" cy="3100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578458" y="1366558"/>
            <a:ext cx="1103508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Obsérvese también el siguiente ejemplo para ilustrar el solapamiento de márgenes. Por defecto, si tenemos dos elementos adyacentes con, por ejemplo, margin: 20px cada uno, ese espacio de margen se solapará y tendremos 20px en total, y no 40px (la suma de cada uno) como podríamos pensar en un principio:</a:t>
            </a:r>
            <a:endParaRPr b="0" i="0" sz="16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578457" y="5136910"/>
            <a:ext cx="113750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La parte exterior (naranja y azul) es la que consideramos margin, mientras que la parte interior (morado) sería el contenido más el padding (si lo hubiera).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6"/>
          <p:cNvGraphicFramePr/>
          <p:nvPr/>
        </p:nvGraphicFramePr>
        <p:xfrm>
          <a:off x="2118028" y="21605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padding-top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SIZE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Aplica un relleno interior en el espacio superior 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padding-left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Aplica un relleno interior en el espacio izquierdo 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padding-right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Aplica un relleno interior en el espacio derecho 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padding-bottom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|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Aplica un relleno interior en el espacio inferior 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sp>
        <p:nvSpPr>
          <p:cNvPr id="220" name="Google Shape;220;p36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Bordes y rellenos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Padding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37"/>
          <p:cNvGraphicFramePr/>
          <p:nvPr/>
        </p:nvGraphicFramePr>
        <p:xfrm>
          <a:off x="1981197" y="15304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2378775"/>
                <a:gridCol w="2279375"/>
                <a:gridCol w="38717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Valores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solidFill>
                            <a:schemeClr val="lt1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margin</a:t>
                      </a:r>
                      <a:r>
                        <a:rPr lang="es-CO" sz="1600" u="none" cap="none" strike="noStrike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o </a:t>
                      </a:r>
                      <a:r>
                        <a:rPr lang="es-CO" sz="1600" u="none" cap="none" strike="noStrike">
                          <a:solidFill>
                            <a:schemeClr val="lt1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padding (1234)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CO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 parámetro. Aplica el mismo margen a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todos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los lados.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b="1" i="0" lang="es-CO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 parámetros. Aplica margen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top/bottom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y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left/right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b="1" i="0" lang="es-CO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SIZESIZESIZE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 parámetros. Aplica margen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top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,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left/right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y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bottom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  </a:t>
                      </a:r>
                      <a:r>
                        <a:rPr b="1" i="0" lang="es-CO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SIZESIZESIZESIZE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 parámetros. Aplica margen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top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,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right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,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bottom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e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left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sp>
        <p:nvSpPr>
          <p:cNvPr id="230" name="Google Shape;230;p37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Bordes y rellenos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Padding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1128" y="4163312"/>
            <a:ext cx="4971885" cy="248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3384023" y="1351528"/>
            <a:ext cx="6793647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 primer tipo de gradiente es el gradiente lineal, que permite crear fondos degradados que van en una dirección y cambian de un color a otro, dependiendo de la lista de colores indicada por parámetro.</a:t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10069509" y="4243243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</a:t>
            </a:r>
            <a:endParaRPr/>
          </a:p>
        </p:txBody>
      </p:sp>
      <p:graphicFrame>
        <p:nvGraphicFramePr>
          <p:cNvPr id="253" name="Google Shape;253;p39"/>
          <p:cNvGraphicFramePr/>
          <p:nvPr/>
        </p:nvGraphicFramePr>
        <p:xfrm>
          <a:off x="2385817" y="1735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4291500"/>
                <a:gridCol w="4291500"/>
              </a:tblGrid>
              <a:tr h="49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Función y modalidad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Tipo de gradiente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linear-gradient( COLOR,COLOR , ... 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Gradiente de colores (hacia abajo).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linear-gradient( DIRECTION, COLOR, COLOR, ... 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Gradiente con dirección específica.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linear-gradient( DIRECTION, COLOR SIZE, COLOR SIZE, ... 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Se indica donde comienza a cambiar el color.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linear-gradient( DIRECTION, COLOR SIZE SIZE, COLOR SIZE SIZE , ... 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Se indica inicio y fin de cada color.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411" y="1857213"/>
            <a:ext cx="5944966" cy="159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0905" y="4577998"/>
            <a:ext cx="5806943" cy="153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1753" y="1857214"/>
            <a:ext cx="4481865" cy="223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1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</a:t>
            </a:r>
            <a:endParaRPr/>
          </a:p>
        </p:txBody>
      </p:sp>
      <p:graphicFrame>
        <p:nvGraphicFramePr>
          <p:cNvPr id="275" name="Google Shape;275;p41"/>
          <p:cNvGraphicFramePr/>
          <p:nvPr/>
        </p:nvGraphicFramePr>
        <p:xfrm>
          <a:off x="2032000" y="17447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Parámetros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DIRECTION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Dirección que tendrá el gradiente lineal. El valor por defecto es </a:t>
                      </a: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 bottom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ANGLE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La dirección también se puede indicar con un número de grados. Alternativa a la opción anterior.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Uno de los colores del gradiente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COLOR SIZE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Opcional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: Se puede indicar a que altura se encuentra el centro del color que lo precede.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  COLOR SIZE SIZE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Opcional</a:t>
                      </a: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: Se puede indicar a que altura comienza y acaba el color que lo precede.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2962" y="940442"/>
            <a:ext cx="6591871" cy="222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1735" y="3276826"/>
            <a:ext cx="6634544" cy="2012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2253" y="5411270"/>
            <a:ext cx="6739134" cy="121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CSS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(Cascading Style Sheets)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152" y="1047417"/>
            <a:ext cx="8573696" cy="476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3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578458" y="966448"/>
            <a:ext cx="30791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8335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5482791" y="0"/>
            <a:ext cx="6656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666501" y="1474459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4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578458" y="966448"/>
            <a:ext cx="49043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 – posición del color</a:t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6626" y="1605099"/>
            <a:ext cx="8478748" cy="456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0" y="1854"/>
            <a:ext cx="748747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Gradientes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578458" y="966448"/>
            <a:ext cx="49043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Linear-gradient() – inicio y final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1309" y="1366558"/>
            <a:ext cx="8329382" cy="522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3384023" y="1351528"/>
            <a:ext cx="6793647" cy="397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 posible que, buscando hacer un diseño más avanzado, en lugar de utilizar un color de fondo quieras utilizar imágenes. Para ello, CSS te proporciona la propiedad </a:t>
            </a:r>
            <a:r>
              <a:rPr b="0" i="0" lang="es-CO" sz="28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background-image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con la cuál puedes indicar imágenes de fondo o, como veremos más adelante, incluso gradientes o degradados de varios colores.</a:t>
            </a:r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10120438" y="4721642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63189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Imágenes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592106" y="966448"/>
            <a:ext cx="49043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Background-image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41" name="Google Shape;341;p47"/>
          <p:cNvGraphicFramePr/>
          <p:nvPr/>
        </p:nvGraphicFramePr>
        <p:xfrm>
          <a:off x="2032000" y="18429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2032000"/>
                <a:gridCol w="1736300"/>
                <a:gridCol w="23277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Más info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background-image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none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No utiliza ninguna imagen de fondo.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background-image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url("imagen.jpg")</a:t>
                      </a:r>
                      <a:endParaRPr/>
                    </a:p>
                  </a:txBody>
                  <a:tcPr marT="60950" marB="60950" marR="60950" marL="609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la imagen indicada como fondo.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background-image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GRADIENT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Utiliza un gradiente de tipo lineal, radial o cónico.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Ver gradientes</a:t>
                      </a:r>
                      <a:endParaRPr sz="1400" u="none" cap="none" strike="noStrike">
                        <a:solidFill>
                          <a:srgbClr val="181E4B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pic>
        <p:nvPicPr>
          <p:cNvPr id="342" name="Google Shape;34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2545" y="3980508"/>
            <a:ext cx="5646909" cy="150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63189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Imágenes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592106" y="966448"/>
            <a:ext cx="49043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Background-image - opciones</a:t>
            </a:r>
            <a:endParaRPr/>
          </a:p>
        </p:txBody>
      </p:sp>
      <p:graphicFrame>
        <p:nvGraphicFramePr>
          <p:cNvPr id="353" name="Google Shape;353;p48"/>
          <p:cNvGraphicFramePr/>
          <p:nvPr/>
        </p:nvGraphicFramePr>
        <p:xfrm>
          <a:off x="2254913" y="15617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background-repeat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el </a:t>
                      </a:r>
                      <a:r>
                        <a:rPr b="1" lang="es-CO" sz="1400" u="none" cap="none" strike="noStrike">
                          <a:solidFill>
                            <a:srgbClr val="BBBBBB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modo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 el que se repite la imagen de fondo de ser muy pequeña.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50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background-attachment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si la imagen de fondo permanece fija o se desplaza al hacer scroll.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background-position 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una </a:t>
                      </a:r>
                      <a:r>
                        <a:rPr b="1" lang="es-CO" sz="1400" u="none" cap="none" strike="noStrike">
                          <a:solidFill>
                            <a:srgbClr val="BBBBBB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posición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 para la imagen de fondo, de modo que podemos moverla de sitio.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background-clip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Modo de relleno de la imagen de fondo. (Ver tema de modelo de cajas).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background-origin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Origen de la imagen de fondo si se utiliza background-clip. (Ver tema de modelo de cajas).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background-size 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tamaño diferente a la imagen de fondo.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384023" y="1351528"/>
            <a:ext cx="6443307" cy="440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Uno de los primeros cambios de estilo que hacemos cuando aprendemos CSS es hacer variaciones en los colores de </a:t>
            </a:r>
            <a:r>
              <a:rPr b="1" i="0" lang="es-CO" sz="28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primer plano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y de </a:t>
            </a:r>
            <a:r>
              <a:rPr b="1" i="0" lang="es-CO" sz="28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fondo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de un documento HTML o de cualquiera de sus elementos o partes. Sin embargo, indicar el color específico no es una tarea fácil. Hay múltiples formas de definir un color en CSS, algunas más sencillas, otras más complejas</a:t>
            </a:r>
            <a:endParaRPr b="0" i="0" sz="2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578459" y="397102"/>
            <a:ext cx="393358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5" name="Google Shape;115;p4"/>
          <p:cNvGraphicFramePr/>
          <p:nvPr/>
        </p:nvGraphicFramePr>
        <p:xfrm>
          <a:off x="448039" y="1972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Cambia el </a:t>
                      </a:r>
                      <a:r>
                        <a:rPr b="1" lang="es-CO" sz="1400" u="none" cap="none" strike="noStrike">
                          <a:solidFill>
                            <a:srgbClr val="BBBBBB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 del texto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que está en el interior 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background-color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Cambia el </a:t>
                      </a:r>
                      <a:r>
                        <a:rPr b="1" lang="es-CO" sz="1400" u="none" cap="none" strike="noStrike">
                          <a:solidFill>
                            <a:srgbClr val="BBBBBB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color de fondo</a:t>
                      </a:r>
                      <a:r>
                        <a:rPr b="1"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 un elemento.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pic>
        <p:nvPicPr>
          <p:cNvPr descr="Imagen de la pantalla de un celular con la imagen de una caricatura&#10;&#10;Descripción generada automáticamente con confianza baja"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8392" y="3093623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578459" y="966448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Propiedades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2"/>
          <p:cNvSpPr txBox="1"/>
          <p:nvPr/>
        </p:nvSpPr>
        <p:spPr>
          <a:xfrm>
            <a:off x="578459" y="397102"/>
            <a:ext cx="16964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Propiedades</a:t>
            </a:r>
            <a:endParaRPr/>
          </a:p>
        </p:txBody>
      </p:sp>
      <p:pic>
        <p:nvPicPr>
          <p:cNvPr id="126" name="Google Shape;1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642" y="1803500"/>
            <a:ext cx="5814564" cy="163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6837" y="1803500"/>
            <a:ext cx="3602870" cy="34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642" y="3719337"/>
            <a:ext cx="5814564" cy="152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4263" y="462825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578459" y="397102"/>
            <a:ext cx="16964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Propiedades</a:t>
            </a:r>
            <a:endParaRPr/>
          </a:p>
        </p:txBody>
      </p:sp>
      <p:graphicFrame>
        <p:nvGraphicFramePr>
          <p:cNvPr id="142" name="Google Shape;142;p3"/>
          <p:cNvGraphicFramePr/>
          <p:nvPr/>
        </p:nvGraphicFramePr>
        <p:xfrm>
          <a:off x="2032000" y="1656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1758125"/>
                <a:gridCol w="3660550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Esquema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Más info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Espacio de color RGB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color mediante palabras clave.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Ver palabras clave predefinidas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rgb()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una función rgb() (rojo, verde y azul).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Ver función RGB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#rrggbb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Notación RGB abreviada en hexadecimal.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</a:t>
                      </a:r>
                      <a:r>
                        <a:rPr b="1" lang="es-CO" sz="1400" u="none" cap="none" strike="noStrike">
                          <a:solidFill>
                            <a:srgbClr val="BBBBBB"/>
                          </a:solidFill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Notación recomendada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9"/>
                        </a:rPr>
                        <a:t>Ver formato Hexadecimal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hsl()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una función hsl() (color, saturación y brillo).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0"/>
                        </a:rPr>
                        <a:t>Ver función HSL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hwb()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una función hwb() (color, claridad y oscuridad).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1"/>
                        </a:rPr>
                        <a:t>Ver función HWB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Espacio de color independiente del dispositivo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lab()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una función lab() y oklab() (luminosidad CIE, eje A y eje B).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2"/>
                        </a:rPr>
                        <a:t>Ver función LAB y OKLAB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lch()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 una función lch() y oklch() (luminosidad CIE, saturación, color).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3"/>
                        </a:rPr>
                        <a:t>Ver función LCH y OKLCH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/>
        </p:nvSpPr>
        <p:spPr>
          <a:xfrm>
            <a:off x="578459" y="397102"/>
            <a:ext cx="16964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Propiedades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578459" y="1388242"/>
            <a:ext cx="101379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más sencillo pero también el más limitado, permite establecer el color utilizando palabras reservadas de colores, 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como red, blue, orange, white, navy, yellow 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u otras. Existen más de 140 palabras clave para indicar </a:t>
            </a:r>
            <a:r>
              <a:rPr b="0" i="0" lang="es-CO" sz="1600" u="sng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colores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6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53" name="Google Shape;153;p5"/>
          <p:cNvGraphicFramePr/>
          <p:nvPr/>
        </p:nvGraphicFramePr>
        <p:xfrm>
          <a:off x="2032000" y="24949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Significado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transparent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un color completamente transparente (valor por defecto de background-color)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currentColor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el mismo color que se está utilizando para el texto (tanto en CSS, como en SVG)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pic>
        <p:nvPicPr>
          <p:cNvPr id="154" name="Google Shape;15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2655" y="4503083"/>
            <a:ext cx="9106689" cy="157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3384023" y="1351528"/>
            <a:ext cx="6793647" cy="4031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Las siglas </a:t>
            </a:r>
            <a:r>
              <a:rPr b="1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RGB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significan </a:t>
            </a:r>
            <a:r>
              <a:rPr b="1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Rojo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r>
              <a:rPr b="0" i="0" lang="es-CO" sz="3200" u="none" cap="none" strike="noStrike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(red)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r>
              <a:rPr b="1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verde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r>
              <a:rPr b="0" i="0" lang="es-CO" sz="3200" u="none" cap="none" strike="noStrike">
                <a:solidFill>
                  <a:schemeClr val="lt1"/>
                </a:solidFill>
                <a:highlight>
                  <a:srgbClr val="00FF00"/>
                </a:highlight>
                <a:latin typeface="Ubuntu"/>
                <a:ea typeface="Ubuntu"/>
                <a:cs typeface="Ubuntu"/>
                <a:sym typeface="Ubuntu"/>
              </a:rPr>
              <a:t>(green)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y </a:t>
            </a:r>
            <a:r>
              <a:rPr b="1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azul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r>
              <a:rPr b="0" i="0" lang="es-CO" sz="3200" u="none" cap="none" strike="noStrike">
                <a:solidFill>
                  <a:schemeClr val="lt1"/>
                </a:solidFill>
                <a:highlight>
                  <a:srgbClr val="00FFFF"/>
                </a:highlight>
                <a:latin typeface="Ubuntu"/>
                <a:ea typeface="Ubuntu"/>
                <a:cs typeface="Ubuntu"/>
                <a:sym typeface="Ubuntu"/>
              </a:rPr>
              <a:t>(blue)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y es un modelo para representar colores basados en la combinación de estos tres colores primarios. La idea es sencilla: dependiendo de la cantidad de cada color, obtendrás otro color diferente</a:t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578459" y="397102"/>
            <a:ext cx="169648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578459" y="966448"/>
            <a:ext cx="16964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Función RGB</a:t>
            </a:r>
            <a:endParaRPr/>
          </a:p>
        </p:txBody>
      </p:sp>
      <p:graphicFrame>
        <p:nvGraphicFramePr>
          <p:cNvPr id="175" name="Google Shape;175;p33"/>
          <p:cNvGraphicFramePr/>
          <p:nvPr/>
        </p:nvGraphicFramePr>
        <p:xfrm>
          <a:off x="2032000" y="14617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{A8CDDA32-D5AF-476C-BC8C-1AD088CB9DA4}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Función RGB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rgb(r g b)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Valores </a:t>
                      </a:r>
                      <a:r>
                        <a:rPr lang="es-CO" sz="1400" u="none" cap="none" strike="noStrike">
                          <a:highlight>
                            <a:srgbClr val="00FF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NUMBER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  o 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PERCENT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  separados por espacio.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rgb(r g b / a)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Se añade un valor correspondiente al grado de transparencia, separado por /.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Ver canales alfa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  <p:sp>
        <p:nvSpPr>
          <p:cNvPr id="176" name="Google Shape;176;p33"/>
          <p:cNvSpPr txBox="1"/>
          <p:nvPr/>
        </p:nvSpPr>
        <p:spPr>
          <a:xfrm>
            <a:off x="689113" y="3194446"/>
            <a:ext cx="102611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Como </a:t>
            </a:r>
            <a:r>
              <a:rPr b="0" i="0" lang="es-CO" sz="1800" u="none" cap="none" strike="noStrike">
                <a:solidFill>
                  <a:srgbClr val="181E4B"/>
                </a:solidFill>
                <a:highlight>
                  <a:srgbClr val="00FFFF"/>
                </a:highlight>
                <a:latin typeface="Ubuntu"/>
                <a:ea typeface="Ubuntu"/>
                <a:cs typeface="Ubuntu"/>
                <a:sym typeface="Ubuntu"/>
              </a:rPr>
              <a:t>NUMBER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desde el 0 al 255, siendo el primero el más oscuro y el segundo el más claro.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Como</a:t>
            </a:r>
            <a:r>
              <a:rPr b="0" i="0" lang="es-CO" sz="18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 PERCENT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desde el 0% al 100%, siendo el primero el más oscuro y el segundo el más claro.</a:t>
            </a:r>
            <a:endParaRPr b="0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4465" y="4105315"/>
            <a:ext cx="9203070" cy="2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